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4" r:id="rId2"/>
    <p:sldId id="338" r:id="rId3"/>
    <p:sldId id="339" r:id="rId4"/>
    <p:sldId id="340" r:id="rId5"/>
    <p:sldId id="350" r:id="rId6"/>
    <p:sldId id="349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37" r:id="rId16"/>
    <p:sldId id="280" r:id="rId17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F26"/>
    <a:srgbClr val="3752A2"/>
    <a:srgbClr val="008400"/>
    <a:srgbClr val="FF8400"/>
    <a:srgbClr val="73D6FF"/>
    <a:srgbClr val="FF84FF"/>
    <a:srgbClr val="FF8401"/>
    <a:srgbClr val="FF0000"/>
    <a:srgbClr val="0000FF"/>
    <a:srgbClr val="FA8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61" autoAdjust="0"/>
  </p:normalViewPr>
  <p:slideViewPr>
    <p:cSldViewPr>
      <p:cViewPr varScale="1">
        <p:scale>
          <a:sx n="120" d="100"/>
          <a:sy n="120" d="100"/>
        </p:scale>
        <p:origin x="132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8985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6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20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6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857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11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321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106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578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600" noProof="0" dirty="0">
                <a:solidFill>
                  <a:schemeClr val="bg1"/>
                </a:solidFill>
              </a:rPr>
              <a:t>Kolloquium bei der BASF Ludwigshafen: Mittwoch, 05.09.2018</a:t>
            </a:r>
            <a:r>
              <a:rPr lang="de-DE" sz="1600" b="0" i="0" kern="1200" noProof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endParaRPr lang="de-DE" altLang="de-DE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 userDrawn="1"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BA4C524B-270B-4115-8021-3620B6623690}" type="datetime1">
              <a:rPr lang="de-DE" altLang="de-DE" sz="900" smtClean="0"/>
              <a:t>30.08.2018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sv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7.jpe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694" y="764705"/>
            <a:ext cx="895280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Weiterentwicklung und Anwendung von quantenchemischen Methoden zur Berechnung von Molekülen im Magnetfeld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de-DE" altLang="de-DE" sz="1600" dirty="0"/>
              <a:t>Kevin Reiter, Institut für Nanotechnologie, Karlsruher Institut für Technologie (KIT)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" y="3888299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4557269" y="3832811"/>
            <a:ext cx="2340467" cy="2293913"/>
          </a:xfrm>
          <a:prstGeom prst="rect">
            <a:avLst/>
          </a:prstGeom>
        </p:spPr>
      </p:pic>
      <p:pic>
        <p:nvPicPr>
          <p:cNvPr id="9218" name="Picture 2" descr="SFB 1176 Logo">
            <a:extLst>
              <a:ext uri="{FF2B5EF4-FFF2-40B4-BE49-F238E27FC236}">
                <a16:creationId xmlns:a16="http://schemas.microsoft.com/office/drawing/2014/main" id="{81B95D0F-2EBB-4354-96C9-4AB07A8D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64" y="86169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9CD4C0-2081-4C3F-8824-9BA8E4B0D8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2" y="3813482"/>
            <a:ext cx="2059599" cy="23642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211B20-28CC-4DD9-A5AA-CFE5B7095C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3295" y="3782995"/>
            <a:ext cx="2015686" cy="2477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605301-A4C6-4A42-B113-4FAC57AF6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0" y="1510082"/>
            <a:ext cx="5725939" cy="46552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</a:t>
            </a:r>
            <a:r>
              <a:rPr lang="de-DE" sz="1600" i="1" dirty="0"/>
              <a:t>polyhex</a:t>
            </a:r>
            <a:r>
              <a:rPr lang="de-DE" sz="1600" dirty="0"/>
              <a:t>-Kohlenstoff-Nanoröhren</a:t>
            </a:r>
          </a:p>
          <a:p>
            <a:pPr marL="0" indent="0">
              <a:buNone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Geometrisch: durch Biegen gerader</a:t>
            </a:r>
            <a:br>
              <a:rPr lang="de-DE" sz="1600" dirty="0"/>
            </a:br>
            <a:r>
              <a:rPr lang="de-DE" sz="1600" dirty="0"/>
              <a:t>Kohlenstoff-Nanoröhren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Chiralitätsvektor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+ma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Vektor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pa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+qa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Röhrenlänge bzw.</a:t>
            </a:r>
            <a:br>
              <a:rPr lang="de-DE" sz="1600" dirty="0"/>
            </a:br>
            <a:r>
              <a:rPr lang="de-DE" sz="1600" dirty="0"/>
              <a:t>    Torusumfang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Achirale Grenzfälle:</a:t>
            </a:r>
            <a:br>
              <a:rPr lang="de-DE" sz="1600" dirty="0"/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armchair</a:t>
            </a:r>
            <a:b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zigzag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7150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</a:t>
            </a:r>
            <a:r>
              <a:rPr lang="de-DE" sz="1600" dirty="0" err="1"/>
              <a:t>Chuang</a:t>
            </a:r>
            <a:r>
              <a:rPr lang="de-DE" sz="1600" dirty="0"/>
              <a:t>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unter- und oberhalb des Äquators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361 (2009).</a:t>
            </a:r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1679 (2009).</a:t>
            </a:r>
          </a:p>
          <a:p>
            <a:pPr marL="0" indent="0">
              <a:buNone/>
            </a:pPr>
            <a:r>
              <a:rPr lang="de-DE" sz="900" dirty="0"/>
              <a:t>F. </a:t>
            </a:r>
            <a:r>
              <a:rPr lang="de-DE" sz="900" dirty="0" err="1"/>
              <a:t>Beuerle</a:t>
            </a:r>
            <a:r>
              <a:rPr lang="de-DE" sz="900" dirty="0"/>
              <a:t>, C. Herrmann, A. C. Whalley, C. Valente, A. </a:t>
            </a:r>
            <a:r>
              <a:rPr lang="de-DE" sz="900" dirty="0" err="1"/>
              <a:t>Gamburd</a:t>
            </a:r>
            <a:r>
              <a:rPr lang="de-DE" sz="900" dirty="0"/>
              <a:t>, </a:t>
            </a:r>
            <a:br>
              <a:rPr lang="de-DE" sz="900" dirty="0"/>
            </a:br>
            <a:r>
              <a:rPr lang="de-DE" sz="900" dirty="0"/>
              <a:t>M. A. </a:t>
            </a:r>
            <a:r>
              <a:rPr lang="sv-SE" sz="900" dirty="0"/>
              <a:t>Ratner, J. F. Stoddart, </a:t>
            </a:r>
            <a:r>
              <a:rPr lang="sv-SE" sz="900" i="1" dirty="0"/>
              <a:t>Chem. Eur. J. </a:t>
            </a:r>
            <a:r>
              <a:rPr lang="sv-SE" sz="900" b="1" dirty="0"/>
              <a:t>17</a:t>
            </a:r>
            <a:r>
              <a:rPr lang="sv-SE" sz="900" dirty="0"/>
              <a:t>, 3868 (2011).</a:t>
            </a:r>
            <a:endParaRPr lang="de-DE" sz="9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„Dunlap-Strukturtyp“: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innerhalb des Äquators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B. I. Dunlap, </a:t>
            </a:r>
            <a:r>
              <a:rPr lang="en-US" sz="900" i="1" dirty="0"/>
              <a:t>Phys. Rev. B </a:t>
            </a:r>
            <a:r>
              <a:rPr lang="en-US" sz="900" b="1" dirty="0"/>
              <a:t>46</a:t>
            </a:r>
            <a:r>
              <a:rPr lang="en-US" sz="900" dirty="0"/>
              <a:t>, 1933 (1992).</a:t>
            </a:r>
            <a:endParaRPr lang="de-DE" sz="900" dirty="0"/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0022F-FA47-4544-A180-325825ED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8" y="3969241"/>
            <a:ext cx="4358702" cy="217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C6911B-30CE-496D-A198-2D36CD13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86" y="1488768"/>
            <a:ext cx="4801927" cy="2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Unterschiedliche Strukturtypen von toroidalen Kohlenstoff-Nanoröhren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CB559-724E-4607-B070-10E7ABC4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6336704" cy="47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Stabilität von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def2-SVP/TPSS, MARI-</a:t>
            </a:r>
            <a:r>
              <a:rPr lang="de-DE" sz="1600" i="1" dirty="0"/>
              <a:t>J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7EF5-87B8-40DB-BA30-282C1BDE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628800"/>
            <a:ext cx="5118707" cy="358671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4E0F755-1A27-44EF-A2AF-45DDD87FA9F2}"/>
              </a:ext>
            </a:extLst>
          </p:cNvPr>
          <p:cNvSpPr/>
          <p:nvPr/>
        </p:nvSpPr>
        <p:spPr>
          <a:xfrm>
            <a:off x="6343975" y="3562598"/>
            <a:ext cx="653480" cy="65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115D73-F8D5-48E2-9ACD-3C4B81DB7457}"/>
              </a:ext>
            </a:extLst>
          </p:cNvPr>
          <p:cNvSpPr/>
          <p:nvPr/>
        </p:nvSpPr>
        <p:spPr>
          <a:xfrm>
            <a:off x="7933559" y="3469678"/>
            <a:ext cx="423600" cy="839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6">
            <a:extLst>
              <a:ext uri="{FF2B5EF4-FFF2-40B4-BE49-F238E27FC236}">
                <a16:creationId xmlns:a16="http://schemas.microsoft.com/office/drawing/2014/main" id="{1E44832A-AF2F-49CE-837F-CB8D8BE66388}"/>
              </a:ext>
            </a:extLst>
          </p:cNvPr>
          <p:cNvSpPr/>
          <p:nvPr/>
        </p:nvSpPr>
        <p:spPr>
          <a:xfrm>
            <a:off x="7204087" y="3795984"/>
            <a:ext cx="513448" cy="1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F773E0-9F72-43FA-A7DF-0863FF9ACA44}"/>
              </a:ext>
            </a:extLst>
          </p:cNvPr>
          <p:cNvSpPr txBox="1"/>
          <p:nvPr/>
        </p:nvSpPr>
        <p:spPr>
          <a:xfrm>
            <a:off x="5509231" y="1641658"/>
            <a:ext cx="34699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dirty="0"/>
              <a:t>polyhex-TCNT: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innere C–C-Bindungen zu kurz, äußere zu lang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Optimierung der Strukturparameter führt zu elliptischen Röhrenquerschnitten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Durchmesser thermodynamisch stabiler polyhex-TCNT ~ 200 </a:t>
            </a:r>
            <a:r>
              <a:rPr lang="de-DE" sz="1600" dirty="0" err="1"/>
              <a:t>nm</a:t>
            </a: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Einführung von fünf- und sieben-gliedrigen Ringen nimmt Spannung aus dem 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1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Ringströme in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Notwendiges Kriterium für Ringstrom: kleines HOMO-LUMO-Gap (≤ 0.2 eV)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Hauptsächlich metallische TCNT weisen Ringströme auf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Stärke der Ringströme steigt mit Systemgröße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Ringströme Abhängig von (elektronischer) Struktur </a:t>
            </a:r>
            <a:br>
              <a:rPr lang="de-DE" sz="1600" dirty="0"/>
            </a:br>
            <a:r>
              <a:rPr lang="de-DE" sz="1600" dirty="0"/>
              <a:t>(Lage und Orientierung der fünf- und siebengliedrigen Ringe)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4F062-518E-494A-9FB6-1DAA180A4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941169"/>
            <a:ext cx="3836245" cy="27119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92DFE64-85CB-4914-8322-2F0FED6DA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695" y="1541315"/>
            <a:ext cx="3798018" cy="31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 algn="ctr">
              <a:buNone/>
            </a:pPr>
            <a:r>
              <a:rPr lang="de-DE" sz="1800" noProof="0" dirty="0"/>
              <a:t>GIMIC Berechnungen und das Projekt der toroidalen Kohlenstoff-Nanoröhren (Universität Helsinki)</a:t>
            </a:r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3545529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45528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06891" y="4879319"/>
            <a:ext cx="18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Dage</a:t>
            </a:r>
            <a:r>
              <a:rPr lang="de-DE" dirty="0"/>
              <a:t> </a:t>
            </a:r>
            <a:r>
              <a:rPr lang="de-DE" dirty="0" err="1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4859352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Maria </a:t>
            </a:r>
            <a:r>
              <a:rPr lang="de-DE" dirty="0" err="1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4859352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3520440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61248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600" kern="0" dirty="0"/>
              <a:t>Vielen Dank für </a:t>
            </a:r>
          </a:p>
          <a:p>
            <a:pPr algn="ctr"/>
            <a:r>
              <a:rPr lang="de-DE" sz="2600" kern="0" dirty="0"/>
              <a:t>Ihre Aufmerksamkeit!</a:t>
            </a:r>
            <a:endParaRPr lang="en-US" sz="2600" kern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2050" name="Picture 2" descr="Florian Weigend">
            <a:extLst>
              <a:ext uri="{FF2B5EF4-FFF2-40B4-BE49-F238E27FC236}">
                <a16:creationId xmlns:a16="http://schemas.microsoft.com/office/drawing/2014/main" id="{F28E1635-615F-4581-B72D-7753C27A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66" y="836712"/>
            <a:ext cx="86724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E4D6F9-2019-47B3-8523-84F9B49725F0}"/>
              </a:ext>
            </a:extLst>
          </p:cNvPr>
          <p:cNvSpPr txBox="1"/>
          <p:nvPr/>
        </p:nvSpPr>
        <p:spPr>
          <a:xfrm>
            <a:off x="794846" y="2208180"/>
            <a:ext cx="18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Florian Weigend</a:t>
            </a:r>
            <a:endParaRPr lang="en-US" dirty="0"/>
          </a:p>
        </p:txBody>
      </p:sp>
      <p:pic>
        <p:nvPicPr>
          <p:cNvPr id="14" name="Picture 2" descr="SFB 1176 Logo">
            <a:extLst>
              <a:ext uri="{FF2B5EF4-FFF2-40B4-BE49-F238E27FC236}">
                <a16:creationId xmlns:a16="http://schemas.microsoft.com/office/drawing/2014/main" id="{403D0930-FA07-4FC7-B9BD-6ACDE4D6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08" y="865322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C97C1E-5D2A-4F94-A9C4-304B74C1D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5" y="1276838"/>
            <a:ext cx="3221736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4AE9DD-AECE-4EF8-8CDD-5B39692F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Kevin Reiter, M. Sc.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Gliederung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noProof="0" dirty="0"/>
              <a:t>Quantenchemische Berechnung von Molekülen im Magnetfeld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NMR-Modul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noProof="0" dirty="0"/>
              <a:t> des Programmpakets TURBOMOLE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Funktionalitätserweiterungen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Effizienzsteigerungen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Anwendungen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Zusammenfassung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85345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Für die quantenchemische Berechnung von Molekülen im Magnetfeld benötigt:</a:t>
            </a:r>
          </a:p>
          <a:p>
            <a:pPr>
              <a:lnSpc>
                <a:spcPct val="120000"/>
              </a:lnSpc>
            </a:pPr>
            <a:endParaRPr lang="de-DE" noProof="0" dirty="0"/>
          </a:p>
          <a:p>
            <a:pPr>
              <a:lnSpc>
                <a:spcPct val="120000"/>
              </a:lnSpc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Die Energie ist ein Funktional der Wellenfunktion bzw. Elektronendichte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                                       →             bzw.            (</a:t>
            </a:r>
            <a:r>
              <a:rPr lang="de-DE" sz="1800" i="1" noProof="0" dirty="0"/>
              <a:t>Magnetic Response</a:t>
            </a:r>
            <a:r>
              <a:rPr lang="de-DE" sz="1800" noProof="0" dirty="0"/>
              <a:t>)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: Berechnung von Ringströmen</a:t>
            </a:r>
            <a:br>
              <a:rPr lang="de-DE" sz="1800" noProof="0" dirty="0"/>
            </a:br>
            <a:br>
              <a:rPr lang="de-DE" sz="1800" noProof="0" dirty="0"/>
            </a:br>
            <a:br>
              <a:rPr lang="de-DE" sz="500" noProof="0" dirty="0"/>
            </a:br>
            <a:r>
              <a:rPr lang="de-DE" sz="1800" noProof="0" dirty="0"/>
              <a:t>           : Berechnung von NMR-Abschirmungskonstanten</a:t>
            </a:r>
            <a:br>
              <a:rPr lang="de-DE" sz="1800" noProof="0" dirty="0"/>
            </a:br>
            <a:br>
              <a:rPr lang="de-DE" sz="1800" noProof="0" dirty="0"/>
            </a:br>
            <a:br>
              <a:rPr lang="de-DE" sz="500" noProof="0" dirty="0"/>
            </a:br>
            <a:r>
              <a:rPr lang="de-DE" sz="1800" noProof="0" dirty="0"/>
              <a:t>            : Berechnung von </a:t>
            </a:r>
            <a:r>
              <a:rPr lang="de-DE" sz="1800" i="1" noProof="0" dirty="0" err="1"/>
              <a:t>Vibrational-Circular-Dichroism</a:t>
            </a:r>
            <a:r>
              <a:rPr lang="de-DE" sz="1800" noProof="0" dirty="0"/>
              <a:t>-(VCD-)Spektren</a:t>
            </a:r>
          </a:p>
          <a:p>
            <a:pPr marL="0" indent="0">
              <a:lnSpc>
                <a:spcPct val="120000"/>
              </a:lnSpc>
              <a:buNone/>
            </a:pPr>
            <a:endParaRPr lang="de-DE" sz="400" noProof="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de-DE" sz="1800" noProof="0" dirty="0"/>
              <a:t>Für große Systeme in allen Fällen notwendig: </a:t>
            </a:r>
            <a:br>
              <a:rPr lang="de-DE" sz="1800" noProof="0" dirty="0"/>
            </a:br>
            <a:r>
              <a:rPr lang="de-DE" sz="1800" noProof="0" dirty="0"/>
              <a:t>effiziente Berechnung der </a:t>
            </a:r>
            <a:r>
              <a:rPr lang="de-DE" sz="1800" i="1" noProof="0" dirty="0"/>
              <a:t>Magnetic Response</a:t>
            </a: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263F69-66D3-4318-80E1-C1D2999873C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5240" y="1700808"/>
            <a:ext cx="370345" cy="540000"/>
            <a:chOff x="2540000" y="2540000"/>
            <a:chExt cx="284163" cy="414338"/>
          </a:xfrm>
        </p:grpSpPr>
        <p:sp>
          <p:nvSpPr>
            <p:cNvPr id="12" name="Freeform 7 1 1">
              <a:extLst>
                <a:ext uri="{FF2B5EF4-FFF2-40B4-BE49-F238E27FC236}">
                  <a16:creationId xmlns:a16="http://schemas.microsoft.com/office/drawing/2014/main" id="{DB5FF572-D258-48A8-96B5-F4C0AFA2EE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 1 1">
              <a:extLst>
                <a:ext uri="{FF2B5EF4-FFF2-40B4-BE49-F238E27FC236}">
                  <a16:creationId xmlns:a16="http://schemas.microsoft.com/office/drawing/2014/main" id="{0C38D603-B839-4ACB-98FF-C28244E5EB7B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9 1 1">
              <a:extLst>
                <a:ext uri="{FF2B5EF4-FFF2-40B4-BE49-F238E27FC236}">
                  <a16:creationId xmlns:a16="http://schemas.microsoft.com/office/drawing/2014/main" id="{D3FE1471-C4D9-41C5-8096-17FA94BC7292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 1 1">
              <a:extLst>
                <a:ext uri="{FF2B5EF4-FFF2-40B4-BE49-F238E27FC236}">
                  <a16:creationId xmlns:a16="http://schemas.microsoft.com/office/drawing/2014/main" id="{0680AFC7-8B00-4444-9F49-38E5A8E34D33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 1 1">
              <a:extLst>
                <a:ext uri="{FF2B5EF4-FFF2-40B4-BE49-F238E27FC236}">
                  <a16:creationId xmlns:a16="http://schemas.microsoft.com/office/drawing/2014/main" id="{675E0DA2-1907-4623-A78C-74A20698EDA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 1 1">
              <a:extLst>
                <a:ext uri="{FF2B5EF4-FFF2-40B4-BE49-F238E27FC236}">
                  <a16:creationId xmlns:a16="http://schemas.microsoft.com/office/drawing/2014/main" id="{68505D0F-092C-473B-A483-609DA8218476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531185B-0BD1-425D-AD97-595259536F5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05312" y="2971552"/>
            <a:ext cx="370346" cy="540000"/>
            <a:chOff x="2855913" y="3230563"/>
            <a:chExt cx="284163" cy="414337"/>
          </a:xfrm>
        </p:grpSpPr>
        <p:sp>
          <p:nvSpPr>
            <p:cNvPr id="34" name="Freeform 19 1">
              <a:extLst>
                <a:ext uri="{FF2B5EF4-FFF2-40B4-BE49-F238E27FC236}">
                  <a16:creationId xmlns:a16="http://schemas.microsoft.com/office/drawing/2014/main" id="{0854D63D-CF20-4AD2-8F9D-7BFFACB0A381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2867026" y="32305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 1">
              <a:extLst>
                <a:ext uri="{FF2B5EF4-FFF2-40B4-BE49-F238E27FC236}">
                  <a16:creationId xmlns:a16="http://schemas.microsoft.com/office/drawing/2014/main" id="{A81AA7D9-3510-4618-98AB-68F40F22A3F1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989263" y="3236913"/>
              <a:ext cx="134938" cy="123825"/>
            </a:xfrm>
            <a:custGeom>
              <a:avLst/>
              <a:gdLst>
                <a:gd name="T0" fmla="*/ 202 w 362"/>
                <a:gd name="T1" fmla="*/ 43 h 372"/>
                <a:gd name="T2" fmla="*/ 254 w 362"/>
                <a:gd name="T3" fmla="*/ 17 h 372"/>
                <a:gd name="T4" fmla="*/ 272 w 362"/>
                <a:gd name="T5" fmla="*/ 17 h 372"/>
                <a:gd name="T6" fmla="*/ 272 w 362"/>
                <a:gd name="T7" fmla="*/ 0 h 372"/>
                <a:gd name="T8" fmla="*/ 180 w 362"/>
                <a:gd name="T9" fmla="*/ 1 h 372"/>
                <a:gd name="T10" fmla="*/ 87 w 362"/>
                <a:gd name="T11" fmla="*/ 0 h 372"/>
                <a:gd name="T12" fmla="*/ 87 w 362"/>
                <a:gd name="T13" fmla="*/ 17 h 372"/>
                <a:gd name="T14" fmla="*/ 105 w 362"/>
                <a:gd name="T15" fmla="*/ 17 h 372"/>
                <a:gd name="T16" fmla="*/ 157 w 362"/>
                <a:gd name="T17" fmla="*/ 43 h 372"/>
                <a:gd name="T18" fmla="*/ 157 w 362"/>
                <a:gd name="T19" fmla="*/ 285 h 372"/>
                <a:gd name="T20" fmla="*/ 82 w 362"/>
                <a:gd name="T21" fmla="*/ 146 h 372"/>
                <a:gd name="T22" fmla="*/ 34 w 362"/>
                <a:gd name="T23" fmla="*/ 70 h 372"/>
                <a:gd name="T24" fmla="*/ 14 w 362"/>
                <a:gd name="T25" fmla="*/ 70 h 372"/>
                <a:gd name="T26" fmla="*/ 0 w 362"/>
                <a:gd name="T27" fmla="*/ 76 h 372"/>
                <a:gd name="T28" fmla="*/ 5 w 362"/>
                <a:gd name="T29" fmla="*/ 82 h 372"/>
                <a:gd name="T30" fmla="*/ 37 w 362"/>
                <a:gd name="T31" fmla="*/ 156 h 372"/>
                <a:gd name="T32" fmla="*/ 65 w 362"/>
                <a:gd name="T33" fmla="*/ 248 h 372"/>
                <a:gd name="T34" fmla="*/ 157 w 362"/>
                <a:gd name="T35" fmla="*/ 299 h 372"/>
                <a:gd name="T36" fmla="*/ 157 w 362"/>
                <a:gd name="T37" fmla="*/ 329 h 372"/>
                <a:gd name="T38" fmla="*/ 105 w 362"/>
                <a:gd name="T39" fmla="*/ 355 h 372"/>
                <a:gd name="T40" fmla="*/ 87 w 362"/>
                <a:gd name="T41" fmla="*/ 355 h 372"/>
                <a:gd name="T42" fmla="*/ 87 w 362"/>
                <a:gd name="T43" fmla="*/ 372 h 372"/>
                <a:gd name="T44" fmla="*/ 179 w 362"/>
                <a:gd name="T45" fmla="*/ 371 h 372"/>
                <a:gd name="T46" fmla="*/ 272 w 362"/>
                <a:gd name="T47" fmla="*/ 372 h 372"/>
                <a:gd name="T48" fmla="*/ 272 w 362"/>
                <a:gd name="T49" fmla="*/ 355 h 372"/>
                <a:gd name="T50" fmla="*/ 254 w 362"/>
                <a:gd name="T51" fmla="*/ 355 h 372"/>
                <a:gd name="T52" fmla="*/ 202 w 362"/>
                <a:gd name="T53" fmla="*/ 329 h 372"/>
                <a:gd name="T54" fmla="*/ 202 w 362"/>
                <a:gd name="T55" fmla="*/ 299 h 372"/>
                <a:gd name="T56" fmla="*/ 296 w 362"/>
                <a:gd name="T57" fmla="*/ 249 h 372"/>
                <a:gd name="T58" fmla="*/ 325 w 362"/>
                <a:gd name="T59" fmla="*/ 143 h 372"/>
                <a:gd name="T60" fmla="*/ 355 w 362"/>
                <a:gd name="T61" fmla="*/ 82 h 372"/>
                <a:gd name="T62" fmla="*/ 362 w 362"/>
                <a:gd name="T63" fmla="*/ 76 h 372"/>
                <a:gd name="T64" fmla="*/ 349 w 362"/>
                <a:gd name="T65" fmla="*/ 70 h 372"/>
                <a:gd name="T66" fmla="*/ 328 w 362"/>
                <a:gd name="T67" fmla="*/ 70 h 372"/>
                <a:gd name="T68" fmla="*/ 279 w 362"/>
                <a:gd name="T69" fmla="*/ 153 h 372"/>
                <a:gd name="T70" fmla="*/ 202 w 362"/>
                <a:gd name="T71" fmla="*/ 285 h 372"/>
                <a:gd name="T72" fmla="*/ 202 w 362"/>
                <a:gd name="T73" fmla="*/ 4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72">
                  <a:moveTo>
                    <a:pt x="202" y="43"/>
                  </a:moveTo>
                  <a:cubicBezTo>
                    <a:pt x="202" y="24"/>
                    <a:pt x="202" y="17"/>
                    <a:pt x="254" y="17"/>
                  </a:cubicBezTo>
                  <a:lnTo>
                    <a:pt x="272" y="17"/>
                  </a:lnTo>
                  <a:lnTo>
                    <a:pt x="272" y="0"/>
                  </a:lnTo>
                  <a:cubicBezTo>
                    <a:pt x="252" y="1"/>
                    <a:pt x="202" y="1"/>
                    <a:pt x="180" y="1"/>
                  </a:cubicBezTo>
                  <a:cubicBezTo>
                    <a:pt x="157" y="1"/>
                    <a:pt x="106" y="1"/>
                    <a:pt x="87" y="0"/>
                  </a:cubicBezTo>
                  <a:lnTo>
                    <a:pt x="87" y="17"/>
                  </a:lnTo>
                  <a:lnTo>
                    <a:pt x="105" y="17"/>
                  </a:lnTo>
                  <a:cubicBezTo>
                    <a:pt x="157" y="17"/>
                    <a:pt x="157" y="24"/>
                    <a:pt x="157" y="43"/>
                  </a:cubicBezTo>
                  <a:lnTo>
                    <a:pt x="157" y="285"/>
                  </a:lnTo>
                  <a:cubicBezTo>
                    <a:pt x="85" y="266"/>
                    <a:pt x="82" y="182"/>
                    <a:pt x="82" y="146"/>
                  </a:cubicBezTo>
                  <a:cubicBezTo>
                    <a:pt x="82" y="80"/>
                    <a:pt x="58" y="70"/>
                    <a:pt x="34" y="70"/>
                  </a:cubicBezTo>
                  <a:lnTo>
                    <a:pt x="14" y="70"/>
                  </a:lnTo>
                  <a:cubicBezTo>
                    <a:pt x="5" y="70"/>
                    <a:pt x="0" y="70"/>
                    <a:pt x="0" y="76"/>
                  </a:cubicBezTo>
                  <a:cubicBezTo>
                    <a:pt x="0" y="79"/>
                    <a:pt x="2" y="82"/>
                    <a:pt x="5" y="82"/>
                  </a:cubicBezTo>
                  <a:cubicBezTo>
                    <a:pt x="23" y="84"/>
                    <a:pt x="36" y="92"/>
                    <a:pt x="37" y="156"/>
                  </a:cubicBezTo>
                  <a:cubicBezTo>
                    <a:pt x="37" y="169"/>
                    <a:pt x="39" y="212"/>
                    <a:pt x="65" y="248"/>
                  </a:cubicBezTo>
                  <a:cubicBezTo>
                    <a:pt x="86" y="278"/>
                    <a:pt x="119" y="294"/>
                    <a:pt x="157" y="299"/>
                  </a:cubicBezTo>
                  <a:lnTo>
                    <a:pt x="157" y="329"/>
                  </a:lnTo>
                  <a:cubicBezTo>
                    <a:pt x="157" y="348"/>
                    <a:pt x="157" y="355"/>
                    <a:pt x="105" y="355"/>
                  </a:cubicBezTo>
                  <a:lnTo>
                    <a:pt x="87" y="355"/>
                  </a:lnTo>
                  <a:lnTo>
                    <a:pt x="87" y="372"/>
                  </a:lnTo>
                  <a:cubicBezTo>
                    <a:pt x="106" y="371"/>
                    <a:pt x="157" y="371"/>
                    <a:pt x="179" y="371"/>
                  </a:cubicBezTo>
                  <a:cubicBezTo>
                    <a:pt x="201" y="371"/>
                    <a:pt x="252" y="371"/>
                    <a:pt x="272" y="372"/>
                  </a:cubicBezTo>
                  <a:lnTo>
                    <a:pt x="272" y="355"/>
                  </a:lnTo>
                  <a:lnTo>
                    <a:pt x="254" y="355"/>
                  </a:lnTo>
                  <a:cubicBezTo>
                    <a:pt x="202" y="355"/>
                    <a:pt x="202" y="348"/>
                    <a:pt x="202" y="329"/>
                  </a:cubicBezTo>
                  <a:lnTo>
                    <a:pt x="202" y="299"/>
                  </a:lnTo>
                  <a:cubicBezTo>
                    <a:pt x="241" y="294"/>
                    <a:pt x="275" y="277"/>
                    <a:pt x="296" y="249"/>
                  </a:cubicBezTo>
                  <a:cubicBezTo>
                    <a:pt x="324" y="210"/>
                    <a:pt x="325" y="167"/>
                    <a:pt x="325" y="143"/>
                  </a:cubicBezTo>
                  <a:cubicBezTo>
                    <a:pt x="325" y="134"/>
                    <a:pt x="325" y="86"/>
                    <a:pt x="355" y="82"/>
                  </a:cubicBezTo>
                  <a:cubicBezTo>
                    <a:pt x="358" y="82"/>
                    <a:pt x="362" y="81"/>
                    <a:pt x="362" y="76"/>
                  </a:cubicBezTo>
                  <a:cubicBezTo>
                    <a:pt x="362" y="70"/>
                    <a:pt x="358" y="70"/>
                    <a:pt x="349" y="70"/>
                  </a:cubicBezTo>
                  <a:lnTo>
                    <a:pt x="328" y="70"/>
                  </a:lnTo>
                  <a:cubicBezTo>
                    <a:pt x="307" y="70"/>
                    <a:pt x="280" y="74"/>
                    <a:pt x="279" y="153"/>
                  </a:cubicBezTo>
                  <a:cubicBezTo>
                    <a:pt x="279" y="213"/>
                    <a:pt x="261" y="271"/>
                    <a:pt x="202" y="285"/>
                  </a:cubicBezTo>
                  <a:lnTo>
                    <a:pt x="202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21 1">
              <a:extLst>
                <a:ext uri="{FF2B5EF4-FFF2-40B4-BE49-F238E27FC236}">
                  <a16:creationId xmlns:a16="http://schemas.microsoft.com/office/drawing/2014/main" id="{F17DA502-34A4-47BA-90EB-649507970E7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55913" y="34353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2 1">
              <a:extLst>
                <a:ext uri="{FF2B5EF4-FFF2-40B4-BE49-F238E27FC236}">
                  <a16:creationId xmlns:a16="http://schemas.microsoft.com/office/drawing/2014/main" id="{55FE68B9-85F7-4292-9D91-98F2A1F43007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2863851" y="35099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3 1">
              <a:extLst>
                <a:ext uri="{FF2B5EF4-FFF2-40B4-BE49-F238E27FC236}">
                  <a16:creationId xmlns:a16="http://schemas.microsoft.com/office/drawing/2014/main" id="{9E0F1BCD-8279-402C-B44B-2E75F5E146E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44826" y="34639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4 1">
              <a:extLst>
                <a:ext uri="{FF2B5EF4-FFF2-40B4-BE49-F238E27FC236}">
                  <a16:creationId xmlns:a16="http://schemas.microsoft.com/office/drawing/2014/main" id="{B65EE51F-2E87-4A07-807D-679277E93484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982913" y="35163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C7C87D-347E-4832-AA84-4B26968FAEF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004372" y="2977758"/>
            <a:ext cx="370346" cy="540000"/>
            <a:chOff x="3562350" y="3255963"/>
            <a:chExt cx="284163" cy="414337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471BDCB-B0AA-46F8-A5AA-7F65217EB96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00450" y="32559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E76A659-5707-40D3-BE23-3F536E0082EE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717925" y="3306763"/>
              <a:ext cx="95250" cy="119062"/>
            </a:xfrm>
            <a:custGeom>
              <a:avLst/>
              <a:gdLst>
                <a:gd name="T0" fmla="*/ 1 w 257"/>
                <a:gd name="T1" fmla="*/ 336 h 359"/>
                <a:gd name="T2" fmla="*/ 0 w 257"/>
                <a:gd name="T3" fmla="*/ 345 h 359"/>
                <a:gd name="T4" fmla="*/ 15 w 257"/>
                <a:gd name="T5" fmla="*/ 359 h 359"/>
                <a:gd name="T6" fmla="*/ 34 w 257"/>
                <a:gd name="T7" fmla="*/ 348 h 359"/>
                <a:gd name="T8" fmla="*/ 69 w 257"/>
                <a:gd name="T9" fmla="*/ 211 h 359"/>
                <a:gd name="T10" fmla="*/ 123 w 257"/>
                <a:gd name="T11" fmla="*/ 247 h 359"/>
                <a:gd name="T12" fmla="*/ 257 w 257"/>
                <a:gd name="T13" fmla="*/ 89 h 359"/>
                <a:gd name="T14" fmla="*/ 181 w 257"/>
                <a:gd name="T15" fmla="*/ 0 h 359"/>
                <a:gd name="T16" fmla="*/ 55 w 257"/>
                <a:gd name="T17" fmla="*/ 121 h 359"/>
                <a:gd name="T18" fmla="*/ 1 w 257"/>
                <a:gd name="T19" fmla="*/ 336 h 359"/>
                <a:gd name="T20" fmla="*/ 1 w 257"/>
                <a:gd name="T21" fmla="*/ 336 h 359"/>
                <a:gd name="T22" fmla="*/ 122 w 257"/>
                <a:gd name="T23" fmla="*/ 235 h 359"/>
                <a:gd name="T24" fmla="*/ 76 w 257"/>
                <a:gd name="T25" fmla="*/ 187 h 359"/>
                <a:gd name="T26" fmla="*/ 80 w 257"/>
                <a:gd name="T27" fmla="*/ 167 h 359"/>
                <a:gd name="T28" fmla="*/ 113 w 257"/>
                <a:gd name="T29" fmla="*/ 64 h 359"/>
                <a:gd name="T30" fmla="*/ 180 w 257"/>
                <a:gd name="T31" fmla="*/ 12 h 359"/>
                <a:gd name="T32" fmla="*/ 218 w 257"/>
                <a:gd name="T33" fmla="*/ 66 h 359"/>
                <a:gd name="T34" fmla="*/ 187 w 257"/>
                <a:gd name="T35" fmla="*/ 184 h 359"/>
                <a:gd name="T36" fmla="*/ 122 w 257"/>
                <a:gd name="T37" fmla="*/ 23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359">
                  <a:moveTo>
                    <a:pt x="1" y="336"/>
                  </a:moveTo>
                  <a:cubicBezTo>
                    <a:pt x="0" y="342"/>
                    <a:pt x="0" y="343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7" y="343"/>
                    <a:pt x="54" y="270"/>
                    <a:pt x="69" y="211"/>
                  </a:cubicBezTo>
                  <a:cubicBezTo>
                    <a:pt x="80" y="233"/>
                    <a:pt x="97" y="247"/>
                    <a:pt x="123" y="247"/>
                  </a:cubicBezTo>
                  <a:cubicBezTo>
                    <a:pt x="187" y="247"/>
                    <a:pt x="257" y="171"/>
                    <a:pt x="257" y="89"/>
                  </a:cubicBezTo>
                  <a:cubicBezTo>
                    <a:pt x="257" y="31"/>
                    <a:pt x="221" y="0"/>
                    <a:pt x="181" y="0"/>
                  </a:cubicBezTo>
                  <a:cubicBezTo>
                    <a:pt x="129" y="0"/>
                    <a:pt x="71" y="55"/>
                    <a:pt x="55" y="121"/>
                  </a:cubicBezTo>
                  <a:lnTo>
                    <a:pt x="1" y="336"/>
                  </a:lnTo>
                  <a:lnTo>
                    <a:pt x="1" y="336"/>
                  </a:lnTo>
                  <a:close/>
                  <a:moveTo>
                    <a:pt x="122" y="235"/>
                  </a:moveTo>
                  <a:cubicBezTo>
                    <a:pt x="84" y="235"/>
                    <a:pt x="76" y="192"/>
                    <a:pt x="76" y="187"/>
                  </a:cubicBezTo>
                  <a:cubicBezTo>
                    <a:pt x="76" y="185"/>
                    <a:pt x="78" y="174"/>
                    <a:pt x="80" y="167"/>
                  </a:cubicBezTo>
                  <a:cubicBezTo>
                    <a:pt x="95" y="106"/>
                    <a:pt x="101" y="86"/>
                    <a:pt x="113" y="64"/>
                  </a:cubicBezTo>
                  <a:cubicBezTo>
                    <a:pt x="136" y="24"/>
                    <a:pt x="163" y="12"/>
                    <a:pt x="180" y="12"/>
                  </a:cubicBezTo>
                  <a:cubicBezTo>
                    <a:pt x="201" y="12"/>
                    <a:pt x="218" y="28"/>
                    <a:pt x="218" y="66"/>
                  </a:cubicBezTo>
                  <a:cubicBezTo>
                    <a:pt x="218" y="96"/>
                    <a:pt x="202" y="157"/>
                    <a:pt x="187" y="184"/>
                  </a:cubicBezTo>
                  <a:cubicBezTo>
                    <a:pt x="169" y="218"/>
                    <a:pt x="143" y="235"/>
                    <a:pt x="122" y="2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14CAD6DC-D77A-4DB1-BC18-14DB9743C601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62350" y="34607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D754A954-5DD7-405F-8011-794630B49E7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570288" y="35353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8B3F3FE-58BB-41A1-9647-BD23E8708F59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751263" y="34893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8EE91D5-470D-4BCD-94EC-816232F7F838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3689350" y="35417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B7D0524D-A586-43B5-9517-3AE2966C3EF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167" y="3613274"/>
            <a:ext cx="370345" cy="540000"/>
            <a:chOff x="2540000" y="2540000"/>
            <a:chExt cx="284163" cy="414338"/>
          </a:xfrm>
        </p:grpSpPr>
        <p:sp>
          <p:nvSpPr>
            <p:cNvPr id="79" name="Freeform 7 1 2">
              <a:extLst>
                <a:ext uri="{FF2B5EF4-FFF2-40B4-BE49-F238E27FC236}">
                  <a16:creationId xmlns:a16="http://schemas.microsoft.com/office/drawing/2014/main" id="{4A1331DE-539E-4150-9A6A-9C87D0B78364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 1 2">
              <a:extLst>
                <a:ext uri="{FF2B5EF4-FFF2-40B4-BE49-F238E27FC236}">
                  <a16:creationId xmlns:a16="http://schemas.microsoft.com/office/drawing/2014/main" id="{3A782AE6-ABEE-46C8-94E5-CBFCBC04141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9 1 2">
              <a:extLst>
                <a:ext uri="{FF2B5EF4-FFF2-40B4-BE49-F238E27FC236}">
                  <a16:creationId xmlns:a16="http://schemas.microsoft.com/office/drawing/2014/main" id="{DAF934B5-E130-49AE-A4F3-EEE5B3D02BE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 1 2">
              <a:extLst>
                <a:ext uri="{FF2B5EF4-FFF2-40B4-BE49-F238E27FC236}">
                  <a16:creationId xmlns:a16="http://schemas.microsoft.com/office/drawing/2014/main" id="{0F25F615-A5FC-44B0-A0C3-4DFAD5771A7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 1 2">
              <a:extLst>
                <a:ext uri="{FF2B5EF4-FFF2-40B4-BE49-F238E27FC236}">
                  <a16:creationId xmlns:a16="http://schemas.microsoft.com/office/drawing/2014/main" id="{17E9E0B7-221C-4A91-AF90-1D521F54994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 1 2">
              <a:extLst>
                <a:ext uri="{FF2B5EF4-FFF2-40B4-BE49-F238E27FC236}">
                  <a16:creationId xmlns:a16="http://schemas.microsoft.com/office/drawing/2014/main" id="{C59859C6-4E67-47CB-AB2E-5C10DF62DD92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7FEF2F36-ED7D-47A0-89B8-835E3E4D4D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89731" y="4334249"/>
            <a:ext cx="630237" cy="625475"/>
            <a:chOff x="395288" y="4829175"/>
            <a:chExt cx="630237" cy="625475"/>
          </a:xfrm>
        </p:grpSpPr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611E09F8-A267-4F8B-ACA4-0318E33F27A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9889B78-9054-4604-B74F-DBD173C7794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5DEE57AE-A98D-4EB8-95CB-412E26166B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DEEDD60B-AAE4-4D93-B1AB-B6A5881B4B97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6846280B-316C-453A-A887-87E5FE955B86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DF09C3F3-F20B-48ED-B39A-4FF0957CA95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FF6F99BC-5D5D-4D08-A477-0933C447F0B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958E69C1-FD06-4A54-93D6-02F2242B1D1A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AB8AA1DA-0BA2-4F18-88F7-D8D498D0975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5E39EE4-13DA-4D95-BABE-4977CBB17A5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AAF6ADE-94DA-410D-95ED-AA76888F8BC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6875" y="5101155"/>
            <a:ext cx="676275" cy="579438"/>
            <a:chOff x="396875" y="5429250"/>
            <a:chExt cx="676275" cy="579438"/>
          </a:xfrm>
        </p:grpSpPr>
        <p:sp>
          <p:nvSpPr>
            <p:cNvPr id="158" name="Freeform 75">
              <a:extLst>
                <a:ext uri="{FF2B5EF4-FFF2-40B4-BE49-F238E27FC236}">
                  <a16:creationId xmlns:a16="http://schemas.microsoft.com/office/drawing/2014/main" id="{8D494040-722A-4A4A-9C0D-60C65F7D282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76">
              <a:extLst>
                <a:ext uri="{FF2B5EF4-FFF2-40B4-BE49-F238E27FC236}">
                  <a16:creationId xmlns:a16="http://schemas.microsoft.com/office/drawing/2014/main" id="{9C1D3218-1E9E-4203-B361-CBF3F52FA9E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CD34090A-F07C-40CB-A118-D58CB0303ED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78">
              <a:extLst>
                <a:ext uri="{FF2B5EF4-FFF2-40B4-BE49-F238E27FC236}">
                  <a16:creationId xmlns:a16="http://schemas.microsoft.com/office/drawing/2014/main" id="{21E168FA-C760-4748-AEA8-B5D54B5F3F0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79">
              <a:extLst>
                <a:ext uri="{FF2B5EF4-FFF2-40B4-BE49-F238E27FC236}">
                  <a16:creationId xmlns:a16="http://schemas.microsoft.com/office/drawing/2014/main" id="{FAE70D66-A181-48AC-9439-95E30705318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80">
              <a:extLst>
                <a:ext uri="{FF2B5EF4-FFF2-40B4-BE49-F238E27FC236}">
                  <a16:creationId xmlns:a16="http://schemas.microsoft.com/office/drawing/2014/main" id="{9097A29C-F678-4F08-B298-E9178716B3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42A7C508-69D8-4651-87A8-15A2157C2715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82">
              <a:extLst>
                <a:ext uri="{FF2B5EF4-FFF2-40B4-BE49-F238E27FC236}">
                  <a16:creationId xmlns:a16="http://schemas.microsoft.com/office/drawing/2014/main" id="{3FDDE6B6-7C83-4561-9714-F6D6A75141C1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7C933E3E-4BBC-4D9C-8537-85D656AA384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84">
              <a:extLst>
                <a:ext uri="{FF2B5EF4-FFF2-40B4-BE49-F238E27FC236}">
                  <a16:creationId xmlns:a16="http://schemas.microsoft.com/office/drawing/2014/main" id="{3214F395-2A64-4CC6-A22D-837D196DBEC2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3657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Experimentelle NMR- und VCD-Spektren üblicherweise in Lösung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→ Einbeziehung von Umgebungseffekten notwendig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Moleküle mit schweren Elementen (Z &gt; 36)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→ Berücksichtigung skalar-relativistischer Effekte wünschenswert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Berechnung magnetischer Eigenschaften von großen Molekülen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→ Effiziente Methoden erforderlich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Möglich durch Implementierung von: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 err="1"/>
              <a:t>Conductor</a:t>
            </a:r>
            <a:r>
              <a:rPr lang="de-DE" sz="1800" i="1" noProof="0" dirty="0"/>
              <a:t>-like Screening Model </a:t>
            </a:r>
            <a:r>
              <a:rPr lang="de-DE" sz="1800" noProof="0" dirty="0"/>
              <a:t>(COSMO)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/>
              <a:t>Effektive Core Potentials </a:t>
            </a:r>
            <a:r>
              <a:rPr lang="de-DE" sz="1800" noProof="0" dirty="0"/>
              <a:t>(ECPs)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Näherungsverfahren für zeitbestimmende Schritte, </a:t>
            </a:r>
            <a:br>
              <a:rPr lang="de-DE" sz="1800" noProof="0" dirty="0"/>
            </a:br>
            <a:r>
              <a:rPr lang="de-DE" sz="1800" noProof="0" dirty="0"/>
              <a:t>Programmoptimierung und -</a:t>
            </a:r>
            <a:r>
              <a:rPr lang="de-DE" sz="1800" noProof="0" dirty="0" err="1"/>
              <a:t>parallelisierung</a:t>
            </a: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93474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0" lvl="6" indent="0">
              <a:lnSpc>
                <a:spcPct val="150000"/>
              </a:lnSpc>
              <a:buNone/>
            </a:pPr>
            <a:r>
              <a:rPr lang="de-DE" sz="1600" dirty="0"/>
              <a:t>Ribonukleinsäure Segment:</a:t>
            </a:r>
            <a:br>
              <a:rPr lang="de-DE" sz="1600" dirty="0"/>
            </a:br>
            <a:r>
              <a:rPr lang="de-DE" sz="1600" dirty="0"/>
              <a:t>[C</a:t>
            </a:r>
            <a:r>
              <a:rPr lang="de-DE" sz="1600" baseline="-25000" dirty="0"/>
              <a:t>304</a:t>
            </a:r>
            <a:r>
              <a:rPr lang="de-DE" sz="1600" dirty="0"/>
              <a:t>H</a:t>
            </a:r>
            <a:r>
              <a:rPr lang="de-DE" sz="1600" baseline="-25000" dirty="0"/>
              <a:t>346</a:t>
            </a:r>
            <a:r>
              <a:rPr lang="de-DE" sz="1600" dirty="0"/>
              <a:t>O</a:t>
            </a:r>
            <a:r>
              <a:rPr lang="de-DE" sz="1600" baseline="-25000" dirty="0"/>
              <a:t>220</a:t>
            </a:r>
            <a:r>
              <a:rPr lang="de-DE" sz="1600" dirty="0"/>
              <a:t>N</a:t>
            </a:r>
            <a:r>
              <a:rPr lang="de-DE" sz="1600" baseline="-25000" dirty="0"/>
              <a:t>118</a:t>
            </a:r>
            <a:r>
              <a:rPr lang="de-DE" sz="1600" dirty="0"/>
              <a:t>P</a:t>
            </a:r>
            <a:r>
              <a:rPr lang="de-DE" sz="1600" baseline="-25000" dirty="0"/>
              <a:t>30</a:t>
            </a:r>
            <a:r>
              <a:rPr lang="de-DE" sz="1600" dirty="0"/>
              <a:t>]</a:t>
            </a:r>
            <a:r>
              <a:rPr lang="de-DE" sz="1600" baseline="30000" dirty="0"/>
              <a:t>30−</a:t>
            </a:r>
            <a:r>
              <a:rPr lang="de-DE" sz="1600" dirty="0"/>
              <a:t>, 1018 Atome, 10220 Basisfunktionen COSMO, PBE-Funktional und def2-SV(P)-Basis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BB563-A205-4D6E-87BA-35B8065E8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5" y="779049"/>
            <a:ext cx="2473345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3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M. Beer, J. </a:t>
            </a:r>
            <a:r>
              <a:rPr lang="de-DE" sz="1200" dirty="0" err="1"/>
              <a:t>Kussmann</a:t>
            </a:r>
            <a:r>
              <a:rPr lang="de-DE" sz="1200" dirty="0"/>
              <a:t>, C. Ochsenfeld, </a:t>
            </a:r>
            <a:r>
              <a:rPr lang="de-DE" sz="1200" i="1" dirty="0"/>
              <a:t>J. Chem. Phys. </a:t>
            </a:r>
            <a:r>
              <a:rPr lang="de-DE" sz="1200" b="1" dirty="0"/>
              <a:t>134</a:t>
            </a:r>
            <a:r>
              <a:rPr lang="de-DE" sz="1200" dirty="0"/>
              <a:t>, 074102 (2011).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C. Kumar, T. </a:t>
            </a:r>
            <a:r>
              <a:rPr lang="de-DE" sz="1200" dirty="0" err="1"/>
              <a:t>Kjærgaard</a:t>
            </a:r>
            <a:r>
              <a:rPr lang="de-DE" sz="1200" dirty="0"/>
              <a:t>, T. </a:t>
            </a:r>
            <a:r>
              <a:rPr lang="de-DE" sz="1200" dirty="0" err="1"/>
              <a:t>Helgaker</a:t>
            </a:r>
            <a:r>
              <a:rPr lang="de-DE" sz="1200" dirty="0"/>
              <a:t>, H. Fliegl, </a:t>
            </a:r>
            <a:r>
              <a:rPr lang="de-DE" sz="1200" i="1" dirty="0"/>
              <a:t>J. Chem. Phys. </a:t>
            </a:r>
            <a:r>
              <a:rPr lang="de-DE" sz="1200" b="1" dirty="0"/>
              <a:t>145</a:t>
            </a:r>
            <a:r>
              <a:rPr lang="de-DE" sz="1200" dirty="0"/>
              <a:t>, 234108 (2016).</a:t>
            </a:r>
            <a:endParaRPr lang="de-DE" sz="1200" noProof="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  <a:endParaRPr lang="de-DE" sz="1200" noProof="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4D718A0-DF2D-4E5A-A126-1484825EC3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86" y="548680"/>
            <a:ext cx="6290827" cy="4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2720158-B6F2-481A-B130-185B249E0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8981" y="3145813"/>
            <a:ext cx="1715695" cy="260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Berechnung von Ringströmen mit GIMIC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3318A-53E2-49E7-AA5D-A8441C0C44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140968"/>
            <a:ext cx="3491880" cy="260617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CB5333-3FD4-4B45-9715-EEBB079ECA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99" y="1645784"/>
            <a:ext cx="2733714" cy="210895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39CA9D9-8D1D-42EE-8CD4-920323311D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30" y="3771846"/>
            <a:ext cx="2425966" cy="2465466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noProof="0" dirty="0"/>
              <a:t>GIMIC: Gauge-</a:t>
            </a:r>
            <a:r>
              <a:rPr lang="de-DE" sz="1800" noProof="0" dirty="0" err="1"/>
              <a:t>Including</a:t>
            </a:r>
            <a:r>
              <a:rPr lang="de-DE" sz="1800" noProof="0" dirty="0"/>
              <a:t> </a:t>
            </a:r>
            <a:r>
              <a:rPr lang="de-DE" sz="1800" noProof="0" dirty="0" err="1"/>
              <a:t>Magnetically</a:t>
            </a:r>
            <a:r>
              <a:rPr lang="de-DE" sz="1800" noProof="0" dirty="0"/>
              <a:t> </a:t>
            </a:r>
            <a:r>
              <a:rPr lang="de-DE" sz="1800" noProof="0" dirty="0" err="1"/>
              <a:t>Induced</a:t>
            </a:r>
            <a:r>
              <a:rPr lang="de-DE" sz="1800" noProof="0" dirty="0"/>
              <a:t> </a:t>
            </a:r>
            <a:r>
              <a:rPr lang="de-DE" sz="1800" noProof="0" dirty="0" err="1"/>
              <a:t>Currents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Molekül im externen Magnetfeld: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Induktion von </a:t>
            </a:r>
            <a:r>
              <a:rPr lang="de-DE" sz="1800" noProof="0" dirty="0">
                <a:solidFill>
                  <a:srgbClr val="3752A2"/>
                </a:solidFill>
              </a:rPr>
              <a:t>diatropischen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rgbClr val="C51F26"/>
                </a:solidFill>
              </a:rPr>
              <a:t>paratropischen</a:t>
            </a:r>
            <a:r>
              <a:rPr lang="de-DE" sz="1800" noProof="0" dirty="0"/>
              <a:t> Ringströmen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Stromstärke ist Maß für die Aromatizität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</p:spTree>
    <p:extLst>
      <p:ext uri="{BB962C8B-B14F-4D97-AF65-F5344CB8AC3E}">
        <p14:creationId xmlns:p14="http://schemas.microsoft.com/office/powerpoint/2010/main" val="37933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Visualisierung von Ringströmen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1860A9E5-793D-48F1-B32F-5BAFFF75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" b="-540"/>
          <a:stretch/>
        </p:blipFill>
        <p:spPr bwMode="auto">
          <a:xfrm>
            <a:off x="1115616" y="983010"/>
            <a:ext cx="6777455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9C29787-08A3-4412-9330-D3988A68B305}"/>
              </a:ext>
            </a:extLst>
          </p:cNvPr>
          <p:cNvSpPr/>
          <p:nvPr/>
        </p:nvSpPr>
        <p:spPr>
          <a:xfrm>
            <a:off x="1043608" y="2478051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F975E21-A7F0-47CC-B9E2-25F61502F1CB}"/>
              </a:ext>
            </a:extLst>
          </p:cNvPr>
          <p:cNvSpPr/>
          <p:nvPr/>
        </p:nvSpPr>
        <p:spPr>
          <a:xfrm>
            <a:off x="998901" y="872457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36345D-3D64-40EA-9303-50028FC92B6E}"/>
              </a:ext>
            </a:extLst>
          </p:cNvPr>
          <p:cNvSpPr/>
          <p:nvPr/>
        </p:nvSpPr>
        <p:spPr>
          <a:xfrm>
            <a:off x="4252315" y="83693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B347B76-F0F3-4ACD-8E81-A9525D092663}"/>
              </a:ext>
            </a:extLst>
          </p:cNvPr>
          <p:cNvSpPr/>
          <p:nvPr/>
        </p:nvSpPr>
        <p:spPr>
          <a:xfrm>
            <a:off x="4318385" y="3060218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35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</a:t>
            </a:r>
            <a:r>
              <a:rPr lang="de-DE" noProof="0" dirty="0"/>
              <a:t>[Hg</a:t>
            </a:r>
            <a:r>
              <a:rPr lang="de-DE" baseline="-25000" noProof="0" dirty="0"/>
              <a:t>8</a:t>
            </a:r>
            <a:r>
              <a:rPr lang="de-DE" noProof="0" dirty="0"/>
              <a:t>Te</a:t>
            </a:r>
            <a:r>
              <a:rPr lang="de-DE" baseline="-25000" noProof="0" dirty="0"/>
              <a:t>8</a:t>
            </a:r>
            <a:r>
              <a:rPr lang="de-DE" noProof="0" dirty="0"/>
              <a:t>(Te</a:t>
            </a:r>
            <a:r>
              <a:rPr lang="de-DE" baseline="-25000" noProof="0" dirty="0"/>
              <a:t>2</a:t>
            </a:r>
            <a:r>
              <a:rPr lang="de-DE" noProof="0" dirty="0"/>
              <a:t>)</a:t>
            </a:r>
            <a:r>
              <a:rPr lang="de-DE" baseline="-25000" noProof="0" dirty="0"/>
              <a:t>4</a:t>
            </a:r>
            <a:r>
              <a:rPr lang="de-DE" noProof="0" dirty="0"/>
              <a:t>]</a:t>
            </a:r>
            <a:r>
              <a:rPr lang="de-DE" baseline="30000" noProof="0" dirty="0"/>
              <a:t>8–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noProof="0" dirty="0"/>
              <a:t>[Hg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Te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(Te</a:t>
            </a:r>
            <a:r>
              <a:rPr lang="de-DE" sz="1600" baseline="-25000" noProof="0" dirty="0"/>
              <a:t>2</a:t>
            </a:r>
            <a:r>
              <a:rPr lang="de-DE" sz="1600" noProof="0" dirty="0"/>
              <a:t>)</a:t>
            </a:r>
            <a:r>
              <a:rPr lang="de-DE" sz="1600" baseline="-25000" noProof="0" dirty="0"/>
              <a:t>4</a:t>
            </a:r>
            <a:r>
              <a:rPr lang="de-DE" sz="1600" noProof="0" dirty="0"/>
              <a:t>]</a:t>
            </a:r>
            <a:r>
              <a:rPr lang="de-DE" sz="1600" baseline="30000" noProof="0" dirty="0"/>
              <a:t>8–</a:t>
            </a:r>
            <a:r>
              <a:rPr lang="de-DE" sz="1600" noProof="0" dirty="0"/>
              <a:t>: Ein anorganisches Porphyrin?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Synthese: Arbeitsgruppe Dehnen (Universität Marburg)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besitzt große strukturelle Ähnlichkeit mit Porphyrin</a:t>
            </a:r>
          </a:p>
          <a:p>
            <a:pPr marL="0" indent="0">
              <a:buNone/>
            </a:pPr>
            <a:r>
              <a:rPr lang="de-DE" sz="1600" dirty="0"/>
              <a:t>		… ist elektronisch jedoch sehr unterschiedlich:</a:t>
            </a:r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r>
              <a:rPr lang="de-DE" sz="1600" dirty="0"/>
              <a:t>Ringströme basierend auf der </a:t>
            </a:r>
            <a:r>
              <a:rPr lang="de-DE" sz="1600" i="1" dirty="0"/>
              <a:t>Magnetic Response </a:t>
            </a:r>
            <a:r>
              <a:rPr lang="de-DE" sz="1600" dirty="0"/>
              <a:t>berechnet mit TURBOMOLE</a:t>
            </a:r>
          </a:p>
          <a:p>
            <a:pPr marL="0" indent="0">
              <a:buNone/>
            </a:pPr>
            <a:r>
              <a:rPr lang="de-DE" sz="1600" noProof="0" dirty="0"/>
              <a:t>(möglich durch neu implementierte Funktionalitäten: ECPs, COSMO, meta-GGA-DFT, RI-</a:t>
            </a:r>
            <a:r>
              <a:rPr lang="de-DE" sz="1600" i="1" noProof="0" dirty="0"/>
              <a:t>J</a:t>
            </a:r>
            <a:r>
              <a:rPr lang="de-DE" sz="1600" noProof="0" dirty="0"/>
              <a:t>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   Porphyrin:						[Hg</a:t>
            </a:r>
            <a:r>
              <a:rPr lang="de-DE" sz="1600" baseline="-25000" dirty="0"/>
              <a:t>8</a:t>
            </a:r>
            <a:r>
              <a:rPr lang="de-DE" sz="1600" dirty="0"/>
              <a:t>Te</a:t>
            </a:r>
            <a:r>
              <a:rPr lang="de-DE" sz="1600" baseline="-25000" dirty="0"/>
              <a:t>8</a:t>
            </a:r>
            <a:r>
              <a:rPr lang="de-DE" sz="1600" dirty="0"/>
              <a:t>(Te</a:t>
            </a:r>
            <a:r>
              <a:rPr lang="de-DE" sz="1600" baseline="-25000" dirty="0"/>
              <a:t>2</a:t>
            </a:r>
            <a:r>
              <a:rPr lang="de-DE" sz="1600" dirty="0"/>
              <a:t>)</a:t>
            </a:r>
            <a:r>
              <a:rPr lang="de-DE" sz="1600" baseline="-25000" dirty="0"/>
              <a:t>4</a:t>
            </a:r>
            <a:r>
              <a:rPr lang="de-DE" sz="1600" dirty="0"/>
              <a:t>]</a:t>
            </a:r>
            <a:r>
              <a:rPr lang="de-DE" sz="1600" baseline="30000" dirty="0"/>
              <a:t>8–</a:t>
            </a:r>
            <a:r>
              <a:rPr lang="de-DE" sz="1600" dirty="0"/>
              <a:t>:	</a:t>
            </a:r>
          </a:p>
          <a:p>
            <a:pPr marL="0" indent="0">
              <a:buNone/>
            </a:pPr>
            <a:r>
              <a:rPr lang="de-DE" sz="1600" dirty="0"/>
              <a:t>          Starke globale					(schwache) lokale</a:t>
            </a:r>
          </a:p>
          <a:p>
            <a:pPr marL="0" indent="0">
              <a:buNone/>
            </a:pPr>
            <a:r>
              <a:rPr lang="de-DE" sz="1600" dirty="0"/>
              <a:t>          Ringströme						Ringströme</a:t>
            </a:r>
          </a:p>
          <a:p>
            <a:pPr marL="0" indent="0">
              <a:buNone/>
            </a:pPr>
            <a:r>
              <a:rPr lang="de-DE" sz="1600" dirty="0"/>
              <a:t>          → aromatisch						 → nichtaromatisch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C. Donsbach, K. Reiter, D. Sundholm, F. Weigend, S. Dehnen, </a:t>
            </a:r>
            <a:r>
              <a:rPr lang="de-DE" sz="1200" i="1" dirty="0" err="1"/>
              <a:t>Angew</a:t>
            </a:r>
            <a:r>
              <a:rPr lang="de-DE" sz="1200" i="1" dirty="0"/>
              <a:t>. Chem. </a:t>
            </a:r>
            <a:r>
              <a:rPr lang="it-IT" sz="1200" i="1" dirty="0" err="1"/>
              <a:t>Int</a:t>
            </a:r>
            <a:r>
              <a:rPr lang="it-IT" sz="1200" i="1" dirty="0"/>
              <a:t>. Ed. </a:t>
            </a:r>
            <a:r>
              <a:rPr lang="it-IT" sz="1200" b="1" dirty="0"/>
              <a:t>57</a:t>
            </a:r>
            <a:r>
              <a:rPr lang="it-IT" sz="1200" dirty="0"/>
              <a:t>, 8770 (2018).</a:t>
            </a:r>
            <a:endParaRPr lang="de-DE" sz="1200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28C337-26F0-4A86-98A6-63412A76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390525" y="1653790"/>
            <a:ext cx="1781667" cy="16485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B1D611-3B65-4001-87C9-2B820EFAE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37" y="4005064"/>
            <a:ext cx="4139952" cy="20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912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12"/>
  <p:tag name="ORIGINALWIDTH" val="4.166667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4"/>
  <p:tag name="ORIGINALWIDTH" val="12.43058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722223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01"/>
  <p:tag name="ORIGINALWIDTH" val="3.958356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02801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3"/>
  <p:tag name="ORIGINALWIDTH" val="12.43058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722223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"/>
  <p:tag name="ORIGINALWIDTH" val="3.958356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788</Words>
  <Application>Microsoft Office PowerPoint</Application>
  <PresentationFormat>Bildschirmpräsentation (4:3)</PresentationFormat>
  <Paragraphs>234</Paragraphs>
  <Slides>16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Courier New</vt:lpstr>
      <vt:lpstr>Times New Roman</vt:lpstr>
      <vt:lpstr>Wingdings</vt:lpstr>
      <vt:lpstr>KIT-PPT_Master_dt_2016</vt:lpstr>
      <vt:lpstr>PowerPoint-Präsentation</vt:lpstr>
      <vt:lpstr>Gliederung </vt:lpstr>
      <vt:lpstr>Quantenchemische Berechnung von Molekülen im Magnetfeld </vt:lpstr>
      <vt:lpstr>Quantenchemische Berechnung von Molekülen im Magnetfeld </vt:lpstr>
      <vt:lpstr>Effizienzsteigerungen </vt:lpstr>
      <vt:lpstr>Effizienzsteigerungen </vt:lpstr>
      <vt:lpstr>Berechnung von Ringströmen mit GIMIC </vt:lpstr>
      <vt:lpstr>Visualisierung von Ringströmen </vt:lpstr>
      <vt:lpstr>Anwendung: [Hg8Te8(Te2)4]8–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 </vt:lpstr>
      <vt:lpstr>PowerPoint-Präsentation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452</cp:revision>
  <cp:lastPrinted>2018-05-08T09:30:48Z</cp:lastPrinted>
  <dcterms:created xsi:type="dcterms:W3CDTF">2015-12-26T12:20:34Z</dcterms:created>
  <dcterms:modified xsi:type="dcterms:W3CDTF">2018-08-31T10:23:23Z</dcterms:modified>
</cp:coreProperties>
</file>